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5" r:id="rId2"/>
    <p:sldId id="310" r:id="rId3"/>
    <p:sldId id="519" r:id="rId4"/>
    <p:sldId id="516" r:id="rId5"/>
    <p:sldId id="536" r:id="rId6"/>
    <p:sldId id="537" r:id="rId7"/>
    <p:sldId id="538" r:id="rId8"/>
    <p:sldId id="539" r:id="rId9"/>
    <p:sldId id="540" r:id="rId10"/>
    <p:sldId id="541" r:id="rId11"/>
    <p:sldId id="530" r:id="rId12"/>
    <p:sldId id="542" r:id="rId13"/>
    <p:sldId id="543" r:id="rId14"/>
    <p:sldId id="544" r:id="rId15"/>
    <p:sldId id="545" r:id="rId16"/>
    <p:sldId id="546" r:id="rId17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519"/>
            <p14:sldId id="516"/>
            <p14:sldId id="536"/>
            <p14:sldId id="537"/>
            <p14:sldId id="538"/>
            <p14:sldId id="539"/>
            <p14:sldId id="540"/>
            <p14:sldId id="541"/>
            <p14:sldId id="530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5" autoAdjust="0"/>
    <p:restoredTop sz="85866" autoAdjust="0"/>
  </p:normalViewPr>
  <p:slideViewPr>
    <p:cSldViewPr snapToGrid="0">
      <p:cViewPr varScale="1">
        <p:scale>
          <a:sx n="114" d="100"/>
          <a:sy n="114" d="100"/>
        </p:scale>
        <p:origin x="20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8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8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3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2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2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68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81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1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7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0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5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79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0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6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750" y="3937685"/>
            <a:ext cx="1099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Monoxide: Scale out Blockchains with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Consensus Zones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1838" y="4617022"/>
            <a:ext cx="1043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:  NSDI’19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Author :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Jiaping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Hao Wang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Research unit 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ICT/CAS &amp;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Sinovation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Institute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Ohio State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Challenge2: security should be reinforced as honest mining power diluted due to independent growths of chains in individual zones.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Technique2: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Mining Power Amplification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With </a:t>
            </a:r>
            <a:r>
              <a:rPr lang="en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Chu-ko-nu mining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miner is allowed to create multiple blocks in different zones by solving one proof-of-work puzzle. This greatly amplifies the effective mining power of honest miners who evenly distribute the mining power across zones.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630AE-49F8-C452-5E5F-C385C209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074639"/>
            <a:ext cx="7886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" altLang="zh-CN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Playback ERC20 historical payment transactions :16.5 M Addresses ,75.8 M Transactions 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deploy our system on a distributed environment that includes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1,200 virtual machines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each of which has 8 cores and 32GB memory. These machines are uniformly distributed in 15 Availability Zones for testing cross-country latency in the real world. In the test network, we restrict the end-to-end peek bandwidth to 30Mbps and the measured average end-to-end latency is 102.48 msec. In every zone, we set a 32KB limit for the block size and a target of 15-second block creation interval, which yields around 15.6 TPS for one-to-one token transfer.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 testbed, we support 48,000 nodes of blockchain 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system.</a:t>
            </a:r>
          </a:p>
        </p:txBody>
      </p:sp>
    </p:spTree>
    <p:extLst>
      <p:ext uri="{BB962C8B-B14F-4D97-AF65-F5344CB8AC3E}">
        <p14:creationId xmlns:p14="http://schemas.microsoft.com/office/powerpoint/2010/main" val="358378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" altLang="zh-CN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6E7A6F-C4B8-18BF-A1AE-AC9DE9B2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9" y="2261199"/>
            <a:ext cx="5421839" cy="28810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DAD0F4-7AB2-6E53-74F2-F64AD381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94" y="2357204"/>
            <a:ext cx="5239304" cy="28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B01707-E80B-7DAB-30FD-228C528A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7" y="2068551"/>
            <a:ext cx="5452593" cy="2720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DDDAAA-CAA8-2E43-7ECF-0E492EEEA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60" y="2004005"/>
            <a:ext cx="4730596" cy="28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4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Latency</a:t>
            </a:r>
          </a:p>
          <a:p>
            <a:pPr marL="342900" indent="-342900">
              <a:buFont typeface="Wingdings" pitchFamily="2" charset="2"/>
              <a:buChar char="Ø"/>
            </a:pP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E17039-EE98-B599-A7E7-185D0FE6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5" y="1984201"/>
            <a:ext cx="5188150" cy="3337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7108BA-C52E-C3D4-C310-1197515D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992" y="2222408"/>
            <a:ext cx="5342209" cy="28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8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73507B-5D8D-0883-2294-DB85B5186702}"/>
              </a:ext>
            </a:extLst>
          </p:cNvPr>
          <p:cNvSpPr txBox="1"/>
          <p:nvPr/>
        </p:nvSpPr>
        <p:spPr>
          <a:xfrm>
            <a:off x="267629" y="1276315"/>
            <a:ext cx="116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 and Orphan Rate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A5E2ED-CCF6-5570-3CCD-54C929196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31" y="1823997"/>
            <a:ext cx="4934105" cy="45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2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42DE6E2-BA68-4AB2-A631-6B43ADF87302}"/>
              </a:ext>
            </a:extLst>
          </p:cNvPr>
          <p:cNvSpPr txBox="1"/>
          <p:nvPr/>
        </p:nvSpPr>
        <p:spPr>
          <a:xfrm>
            <a:off x="286214" y="1158869"/>
            <a:ext cx="116195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" altLang="zh-CN" dirty="0"/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transactions of whole network are divided into different fragments for verification and packaging.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The state of the complete ledger is stored separately in each shard.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oblem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51% attack in POW consensus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Additional overhead for cross-chip communication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Single point overheating problem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Dynamic adjustment of system state caused by changes in the number of shards and nodes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306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Problem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5852" y="1323842"/>
            <a:ext cx="397448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Consensus: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single node is required to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     ← Network I/O Bound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     ← CPU Bound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          ← Disk I/O Bound 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transactions.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single node is required to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states ← Memory Bound 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users in entire network.</a:t>
            </a:r>
          </a:p>
          <a:p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229532-F975-A187-491F-0F042E62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3" y="1764079"/>
            <a:ext cx="7398301" cy="3329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370F33E-E70D-160E-3C79-DA961640B435}"/>
              </a:ext>
            </a:extLst>
          </p:cNvPr>
          <p:cNvSpPr txBox="1"/>
          <p:nvPr/>
        </p:nvSpPr>
        <p:spPr>
          <a:xfrm>
            <a:off x="473463" y="1334993"/>
            <a:ext cx="1124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scalable blockchain system needs to consider the scalability of its consensus protocol with the resource usage of communication, storage, computation and memory for state representation while preserving decentralization and security.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Sharding offers a new way to improve scalability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blockchain.</a:t>
            </a:r>
          </a:p>
        </p:txBody>
      </p:sp>
    </p:spTree>
    <p:extLst>
      <p:ext uri="{BB962C8B-B14F-4D97-AF65-F5344CB8AC3E}">
        <p14:creationId xmlns:p14="http://schemas.microsoft.com/office/powerpoint/2010/main" val="274047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Consensus Zones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main idea in this paper, which aims to design a scalable blockchain system without weakening decentralization or security. We scale out blockchain systems by partitioning and handling workloads in multiple independent and parallel instances, or Consensus Zones.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0FF5-5A3F-A758-48F4-E4892D52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99" y="2447618"/>
            <a:ext cx="9939202" cy="23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Consensus Zones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main idea in this paper, which aims to design a scalable blockchain system without weakening decentralization or security. We scale out blockchain systems by partitioning and handling workloads in multiple independent and parallel instances, or Consensus Zones.</a:t>
            </a:r>
          </a:p>
          <a:p>
            <a:endParaRPr lang="en" altLang="zh-CN" dirty="0"/>
          </a:p>
          <a:p>
            <a:r>
              <a:rPr lang="en" altLang="zh-CN" dirty="0"/>
              <a:t>	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 Count: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n=2^k </a:t>
            </a:r>
          </a:p>
          <a:p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72A6E5-7FB9-2C8B-CB7E-D3BEB14F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977221"/>
            <a:ext cx="8077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0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Challenge1: high throughput should be ensured in a scalable fashion when handling cross-zone transactions.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Technique1: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Cross-Zone Atomicity.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atomicity decouples a cross-zone transaction into multiple steps (</a:t>
            </a:r>
            <a:r>
              <a:rPr lang="en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transactions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each involves a single zone. Those steps are relayed and executed across zones by miners.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CF5C04-29A5-EC26-8D2E-6516E32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9" y="2586432"/>
            <a:ext cx="5849336" cy="2855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E8FFD7-E707-F056-F16B-07F2AB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50" y="2683718"/>
            <a:ext cx="5849336" cy="23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2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Challenge1: high throughput should be ensured in a scalable fashion when handling cross-zone transactions.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Technique1: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Cross-Zone Atomicity.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atomicity decouples a cross-zone transaction into multiple steps (</a:t>
            </a:r>
            <a:r>
              <a:rPr lang="en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transactions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each involves a single zone. Those steps are relayed and executed across zones by miners.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8A506-5F66-AF26-E137-81421801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65" y="2476035"/>
            <a:ext cx="10807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Challenge1: high throughput should be ensured in a scalable fashion when handling cross-zone transactions.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Technique1: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Cross-Zone Atomicity.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atomicity decouples a cross-zone transaction into multiple steps (</a:t>
            </a:r>
            <a:r>
              <a:rPr lang="en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transactions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each involves a single zone. Those steps are relayed and executed across zones by miners.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 Resolution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DE72B5-D66D-64E9-3A0D-21CCBDB6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86" y="2894208"/>
            <a:ext cx="5283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&amp; Challenge &amp; Technique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29" y="1276315"/>
            <a:ext cx="11619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Challenge2: security should be reinforced as honest mining power diluted due to independent growths of chains in individual zones.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Technique2: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Mining Power Amplification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With </a:t>
            </a:r>
            <a:r>
              <a:rPr lang="en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Chu-ko-nu mining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miner is allowed to create multiple blocks in different zones by solving one proof-of-work puzzle. This greatly amplifies the effective mining power of honest miners who evenly distribute the mining power across zones.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F54667-638B-9C62-FDC9-7CFBD99D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15" y="3081953"/>
            <a:ext cx="7899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6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835</Words>
  <Application>Microsoft Office PowerPoint</Application>
  <PresentationFormat>宽屏</PresentationFormat>
  <Paragraphs>88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黑体</vt:lpstr>
      <vt:lpstr>宋体</vt:lpstr>
      <vt:lpstr>微软雅黑</vt:lpstr>
      <vt:lpstr>Arial</vt:lpstr>
      <vt:lpstr>Arial Black</vt:lpstr>
      <vt:lpstr>Franklin Gothic Book</vt:lpstr>
      <vt:lpstr>Times New Roman</vt:lpstr>
      <vt:lpstr>Wingdings</vt:lpstr>
      <vt:lpstr>Crop</vt:lpstr>
      <vt:lpstr>PowerPoint 演示文稿</vt:lpstr>
      <vt:lpstr>Background &amp; Problem</vt:lpstr>
      <vt:lpstr>Motivation</vt:lpstr>
      <vt:lpstr>Solution &amp; Challenge &amp; Technique</vt:lpstr>
      <vt:lpstr>Solution &amp; Challenge &amp; Technique</vt:lpstr>
      <vt:lpstr>Solution &amp; Challenge &amp; Technique</vt:lpstr>
      <vt:lpstr>Solution &amp; Challenge &amp; Technique</vt:lpstr>
      <vt:lpstr>Solution &amp; Challenge &amp; Technique</vt:lpstr>
      <vt:lpstr>Solution &amp; Challenge &amp; Technique</vt:lpstr>
      <vt:lpstr>Solution &amp; Challenge &amp; Technique</vt:lpstr>
      <vt:lpstr>Evaluation Results</vt:lpstr>
      <vt:lpstr>Evaluation Results</vt:lpstr>
      <vt:lpstr>Evaluation Results</vt:lpstr>
      <vt:lpstr>Evaluation Results</vt:lpstr>
      <vt:lpstr>Evaluation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魏倩</cp:lastModifiedBy>
  <cp:revision>1176</cp:revision>
  <cp:lastPrinted>2021-05-18T05:46:40Z</cp:lastPrinted>
  <dcterms:created xsi:type="dcterms:W3CDTF">2017-10-16T12:06:00Z</dcterms:created>
  <dcterms:modified xsi:type="dcterms:W3CDTF">2022-07-06T03:23:27Z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